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8" r:id="rId2"/>
    <p:sldId id="376" r:id="rId3"/>
    <p:sldId id="375" r:id="rId4"/>
    <p:sldId id="378" r:id="rId5"/>
    <p:sldId id="379" r:id="rId6"/>
    <p:sldId id="380" r:id="rId7"/>
    <p:sldId id="382" r:id="rId8"/>
    <p:sldId id="383" r:id="rId9"/>
    <p:sldId id="384" r:id="rId10"/>
    <p:sldId id="385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404" r:id="rId19"/>
    <p:sldId id="405" r:id="rId20"/>
    <p:sldId id="406" r:id="rId21"/>
    <p:sldId id="409" r:id="rId22"/>
    <p:sldId id="408" r:id="rId23"/>
    <p:sldId id="410" r:id="rId24"/>
    <p:sldId id="395" r:id="rId25"/>
    <p:sldId id="394" r:id="rId26"/>
    <p:sldId id="396" r:id="rId27"/>
    <p:sldId id="397" r:id="rId28"/>
    <p:sldId id="398" r:id="rId29"/>
    <p:sldId id="399" r:id="rId30"/>
    <p:sldId id="400" r:id="rId31"/>
    <p:sldId id="401" r:id="rId32"/>
    <p:sldId id="402" r:id="rId33"/>
    <p:sldId id="403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7" autoAdjust="0"/>
    <p:restoredTop sz="96437" autoAdjust="0"/>
  </p:normalViewPr>
  <p:slideViewPr>
    <p:cSldViewPr snapToGrid="0">
      <p:cViewPr varScale="1">
        <p:scale>
          <a:sx n="112" d="100"/>
          <a:sy n="112" d="100"/>
        </p:scale>
        <p:origin x="63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18.06.2020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46895-DAEF-47E5-8529-7A3EBD8431C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32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1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98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0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2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7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Report 06/08/2020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/>
          <p:cNvSpPr/>
          <p:nvPr/>
        </p:nvSpPr>
        <p:spPr>
          <a:xfrm>
            <a:off x="4234249" y="4776374"/>
            <a:ext cx="4096786" cy="2052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8306321" y="960931"/>
            <a:ext cx="3857283" cy="58683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36037" r="422" b="350"/>
          <a:stretch/>
        </p:blipFill>
        <p:spPr>
          <a:xfrm>
            <a:off x="8364011" y="993884"/>
            <a:ext cx="3756635" cy="345388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" y="960931"/>
            <a:ext cx="4126080" cy="57859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(Flipped) Edge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308284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=0.9</a:t>
            </a:r>
            <a:endParaRPr lang="de-DE" sz="1600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0634250" y="1103434"/>
            <a:ext cx="52018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0.95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=1.07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10309630" y="2451180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=1.03</a:t>
            </a:r>
            <a:endParaRPr lang="de-DE" sz="1600" dirty="0" smtClean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25" y="1026039"/>
            <a:ext cx="3674501" cy="3674501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7" b="50033"/>
          <a:stretch/>
        </p:blipFill>
        <p:spPr>
          <a:xfrm>
            <a:off x="4343730" y="4809071"/>
            <a:ext cx="3852526" cy="1912404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52788"/>
          <a:stretch/>
        </p:blipFill>
        <p:spPr>
          <a:xfrm>
            <a:off x="8345358" y="4490653"/>
            <a:ext cx="3775287" cy="178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36276" r="7721" b="34295"/>
          <a:stretch/>
        </p:blipFill>
        <p:spPr>
          <a:xfrm>
            <a:off x="7786152" y="4714125"/>
            <a:ext cx="4089011" cy="182478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36396" r="7365" b="34054"/>
          <a:stretch/>
        </p:blipFill>
        <p:spPr>
          <a:xfrm>
            <a:off x="7835580" y="2934194"/>
            <a:ext cx="4000808" cy="18025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36396" r="7622" b="34295"/>
          <a:stretch/>
        </p:blipFill>
        <p:spPr>
          <a:xfrm>
            <a:off x="7834729" y="1155303"/>
            <a:ext cx="3991202" cy="179017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36396" r="7889" b="34175"/>
          <a:stretch/>
        </p:blipFill>
        <p:spPr>
          <a:xfrm>
            <a:off x="3747264" y="4781357"/>
            <a:ext cx="4028667" cy="181438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396" r="7890" b="34295"/>
          <a:stretch/>
        </p:blipFill>
        <p:spPr>
          <a:xfrm>
            <a:off x="3780224" y="2949050"/>
            <a:ext cx="4000359" cy="17877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36156" r="8226" b="34054"/>
          <a:stretch/>
        </p:blipFill>
        <p:spPr>
          <a:xfrm>
            <a:off x="3780224" y="1158885"/>
            <a:ext cx="3942974" cy="177204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6" r="7720" b="34294"/>
          <a:stretch/>
        </p:blipFill>
        <p:spPr>
          <a:xfrm>
            <a:off x="-68837" y="4715094"/>
            <a:ext cx="3900283" cy="175138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8" b="34178"/>
          <a:stretch/>
        </p:blipFill>
        <p:spPr>
          <a:xfrm>
            <a:off x="1654" y="914400"/>
            <a:ext cx="3820703" cy="38223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Ring inside LCFS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939115" y="1043340"/>
            <a:ext cx="939112" cy="171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6583342" y="3013937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</a:t>
            </a:r>
            <a:endParaRPr lang="de-DE" sz="1600" dirty="0" smtClean="0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095110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=1.25,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6491577" y="1227145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1.35</a:t>
            </a:r>
            <a:endParaRPr lang="de-DE" sz="1600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0477289" y="1214420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</a:t>
            </a:r>
            <a:endParaRPr lang="de-DE" sz="1600" dirty="0" smtClean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6464114" y="481985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1.45</a:t>
            </a:r>
            <a:endParaRPr lang="de-DE" sz="1600" dirty="0" smtClean="0"/>
          </a:p>
        </p:txBody>
      </p:sp>
      <p:sp>
        <p:nvSpPr>
          <p:cNvPr id="32" name="Textplatzhalter 5"/>
          <p:cNvSpPr txBox="1">
            <a:spLocks/>
          </p:cNvSpPr>
          <p:nvPr/>
        </p:nvSpPr>
        <p:spPr>
          <a:xfrm>
            <a:off x="10432965" y="3028573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1.55</a:t>
            </a:r>
            <a:endParaRPr lang="de-DE" sz="1600" dirty="0" smtClean="0"/>
          </a:p>
        </p:txBody>
      </p:sp>
      <p:sp>
        <p:nvSpPr>
          <p:cNvPr id="34" name="Textplatzhalter 5"/>
          <p:cNvSpPr txBox="1">
            <a:spLocks/>
          </p:cNvSpPr>
          <p:nvPr/>
        </p:nvSpPr>
        <p:spPr>
          <a:xfrm>
            <a:off x="10590339" y="4793648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=32.8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=1.84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257784" y="2564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=1.02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04205" y="437245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096000" y="614195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=1.04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098152" y="266927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10287720" y="437410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=1.04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10412894" y="6241499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=1.21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34155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036" r="7552" b="33934"/>
          <a:stretch/>
        </p:blipFill>
        <p:spPr>
          <a:xfrm>
            <a:off x="3850815" y="3028523"/>
            <a:ext cx="4161886" cy="18986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 t="36273" r="7821" b="34297"/>
          <a:stretch/>
        </p:blipFill>
        <p:spPr>
          <a:xfrm>
            <a:off x="3927500" y="1185342"/>
            <a:ext cx="4085200" cy="184323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7721" b="34295"/>
          <a:stretch/>
        </p:blipFill>
        <p:spPr>
          <a:xfrm>
            <a:off x="70515" y="4617774"/>
            <a:ext cx="3780299" cy="16900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7721" b="34415"/>
          <a:stretch/>
        </p:blipFill>
        <p:spPr>
          <a:xfrm>
            <a:off x="1655" y="2897557"/>
            <a:ext cx="3828888" cy="170483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935" b="65528"/>
          <a:stretch/>
        </p:blipFill>
        <p:spPr>
          <a:xfrm>
            <a:off x="1654" y="914400"/>
            <a:ext cx="3812465" cy="200179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Ring inside LCFS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6518402" y="3181422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1.8</a:t>
            </a:r>
            <a:endParaRPr lang="de-DE" sz="1600" dirty="0" smtClean="0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2916482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1.65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6491577" y="1227145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1.75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183161" y="427976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=1.44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380588" y="5967350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=2.51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257784" y="2564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=8.03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68742" y="450352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=20.56</a:t>
            </a:r>
            <a:endParaRPr lang="de-DE" sz="1600" dirty="0" smtClean="0"/>
          </a:p>
        </p:txBody>
      </p:sp>
      <p:sp>
        <p:nvSpPr>
          <p:cNvPr id="43" name="Rechteck 42"/>
          <p:cNvSpPr/>
          <p:nvPr/>
        </p:nvSpPr>
        <p:spPr>
          <a:xfrm>
            <a:off x="4234249" y="4923145"/>
            <a:ext cx="4096786" cy="190608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" b="49894"/>
          <a:stretch/>
        </p:blipFill>
        <p:spPr>
          <a:xfrm>
            <a:off x="4520914" y="4991475"/>
            <a:ext cx="3473739" cy="175113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36396"/>
          <a:stretch/>
        </p:blipFill>
        <p:spPr>
          <a:xfrm>
            <a:off x="8331035" y="1039169"/>
            <a:ext cx="3761555" cy="3368377"/>
          </a:xfrm>
          <a:prstGeom prst="rect">
            <a:avLst/>
          </a:prstGeom>
        </p:spPr>
      </p:pic>
      <p:sp>
        <p:nvSpPr>
          <p:cNvPr id="45" name="Textplatzhalter 5"/>
          <p:cNvSpPr txBox="1">
            <a:spLocks/>
          </p:cNvSpPr>
          <p:nvPr/>
        </p:nvSpPr>
        <p:spPr>
          <a:xfrm>
            <a:off x="10292469" y="210695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t="52640" r="605" b="-19"/>
          <a:stretch/>
        </p:blipFill>
        <p:spPr>
          <a:xfrm>
            <a:off x="8350344" y="5057156"/>
            <a:ext cx="3463885" cy="16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35987" r="7981" b="33983"/>
          <a:stretch/>
        </p:blipFill>
        <p:spPr>
          <a:xfrm>
            <a:off x="7985242" y="1194541"/>
            <a:ext cx="3927596" cy="1804962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36275" r="7720" b="33935"/>
          <a:stretch/>
        </p:blipFill>
        <p:spPr>
          <a:xfrm>
            <a:off x="3923550" y="4833342"/>
            <a:ext cx="4109657" cy="186665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7889" b="34055"/>
          <a:stretch/>
        </p:blipFill>
        <p:spPr>
          <a:xfrm>
            <a:off x="3972036" y="2999503"/>
            <a:ext cx="4061171" cy="183383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6" r="7721" b="33814"/>
          <a:stretch/>
        </p:blipFill>
        <p:spPr>
          <a:xfrm>
            <a:off x="3981737" y="1200783"/>
            <a:ext cx="3993804" cy="180795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36036" r="7721" b="34174"/>
          <a:stretch/>
        </p:blipFill>
        <p:spPr>
          <a:xfrm>
            <a:off x="41190" y="4810963"/>
            <a:ext cx="3800900" cy="17169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" b="34174"/>
          <a:stretch/>
        </p:blipFill>
        <p:spPr>
          <a:xfrm>
            <a:off x="0" y="908479"/>
            <a:ext cx="3917343" cy="391137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Ring outside LCFS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939115" y="1043340"/>
            <a:ext cx="939112" cy="171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095110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=1.35,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=1.004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=1.001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257784" y="2564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=1.007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04205" y="437245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=1.012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467160" y="635470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=1.038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098152" y="266927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=1.012</a:t>
            </a:r>
            <a:endParaRPr lang="de-DE" sz="1600" dirty="0" smtClean="0"/>
          </a:p>
        </p:txBody>
      </p:sp>
      <p:sp>
        <p:nvSpPr>
          <p:cNvPr id="33" name="Textplatzhalter 5"/>
          <p:cNvSpPr txBox="1">
            <a:spLocks/>
          </p:cNvSpPr>
          <p:nvPr/>
        </p:nvSpPr>
        <p:spPr>
          <a:xfrm>
            <a:off x="2095110" y="484549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=1.45,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3" name="Textplatzhalter 5"/>
          <p:cNvSpPr txBox="1">
            <a:spLocks/>
          </p:cNvSpPr>
          <p:nvPr/>
        </p:nvSpPr>
        <p:spPr>
          <a:xfrm>
            <a:off x="6204205" y="1214995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=1.4,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5" name="Textplatzhalter 5"/>
          <p:cNvSpPr txBox="1">
            <a:spLocks/>
          </p:cNvSpPr>
          <p:nvPr/>
        </p:nvSpPr>
        <p:spPr>
          <a:xfrm>
            <a:off x="6269733" y="2980666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=1.6,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6" name="Textplatzhalter 5"/>
          <p:cNvSpPr txBox="1">
            <a:spLocks/>
          </p:cNvSpPr>
          <p:nvPr/>
        </p:nvSpPr>
        <p:spPr>
          <a:xfrm>
            <a:off x="6257784" y="4861005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=0.55</a:t>
            </a:r>
            <a:endParaRPr lang="de-DE" sz="1600" dirty="0" smtClean="0"/>
          </a:p>
        </p:txBody>
      </p:sp>
      <p:sp>
        <p:nvSpPr>
          <p:cNvPr id="47" name="Textplatzhalter 5"/>
          <p:cNvSpPr txBox="1">
            <a:spLocks/>
          </p:cNvSpPr>
          <p:nvPr/>
        </p:nvSpPr>
        <p:spPr>
          <a:xfrm>
            <a:off x="10170800" y="122199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=0.6</a:t>
            </a:r>
            <a:endParaRPr lang="de-DE" sz="1600" dirty="0" smtClean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599" y="3026959"/>
            <a:ext cx="3327742" cy="33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36396" r="7889" b="34295"/>
          <a:stretch/>
        </p:blipFill>
        <p:spPr>
          <a:xfrm>
            <a:off x="3797483" y="4768382"/>
            <a:ext cx="4040931" cy="180915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36156" r="8058" b="34174"/>
          <a:stretch/>
        </p:blipFill>
        <p:spPr>
          <a:xfrm>
            <a:off x="3821015" y="2955525"/>
            <a:ext cx="3992685" cy="181285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7" t="36517" r="8931" b="34174"/>
          <a:stretch/>
        </p:blipFill>
        <p:spPr>
          <a:xfrm>
            <a:off x="3755111" y="1208895"/>
            <a:ext cx="3971982" cy="17306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1" b="34054"/>
          <a:stretch/>
        </p:blipFill>
        <p:spPr>
          <a:xfrm>
            <a:off x="0" y="947186"/>
            <a:ext cx="3789405" cy="379745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275" r="7720" b="33935"/>
          <a:stretch/>
        </p:blipFill>
        <p:spPr>
          <a:xfrm>
            <a:off x="23517" y="4730311"/>
            <a:ext cx="3901835" cy="176902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Island Mimic outside LCFS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21492" y="1090713"/>
            <a:ext cx="873210" cy="118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095110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=1.6,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=9.79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=6.208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098973" y="256861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=19.38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204205" y="437245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=6.98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178772" y="621539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=6.16</a:t>
            </a:r>
            <a:endParaRPr lang="de-DE" sz="1600" dirty="0" smtClean="0"/>
          </a:p>
        </p:txBody>
      </p:sp>
      <p:sp>
        <p:nvSpPr>
          <p:cNvPr id="33" name="Textplatzhalter 5"/>
          <p:cNvSpPr txBox="1">
            <a:spLocks/>
          </p:cNvSpPr>
          <p:nvPr/>
        </p:nvSpPr>
        <p:spPr>
          <a:xfrm>
            <a:off x="2097236" y="4762857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=1.65,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3" name="Textplatzhalter 5"/>
          <p:cNvSpPr txBox="1">
            <a:spLocks/>
          </p:cNvSpPr>
          <p:nvPr/>
        </p:nvSpPr>
        <p:spPr>
          <a:xfrm>
            <a:off x="6113589" y="1211794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=1.7,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sp>
        <p:nvSpPr>
          <p:cNvPr id="45" name="Textplatzhalter 5"/>
          <p:cNvSpPr txBox="1">
            <a:spLocks/>
          </p:cNvSpPr>
          <p:nvPr/>
        </p:nvSpPr>
        <p:spPr>
          <a:xfrm>
            <a:off x="6113589" y="300873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=0.55</a:t>
            </a:r>
            <a:endParaRPr lang="de-DE" sz="1600" dirty="0" smtClean="0"/>
          </a:p>
        </p:txBody>
      </p:sp>
      <p:sp>
        <p:nvSpPr>
          <p:cNvPr id="46" name="Textplatzhalter 5"/>
          <p:cNvSpPr txBox="1">
            <a:spLocks/>
          </p:cNvSpPr>
          <p:nvPr/>
        </p:nvSpPr>
        <p:spPr>
          <a:xfrm>
            <a:off x="6204205" y="4801014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=0.6</a:t>
            </a:r>
            <a:endParaRPr lang="de-DE" sz="1600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36209" r="9216" b="33641"/>
          <a:stretch/>
        </p:blipFill>
        <p:spPr>
          <a:xfrm>
            <a:off x="7750626" y="1208895"/>
            <a:ext cx="3813358" cy="1746629"/>
          </a:xfrm>
          <a:prstGeom prst="rect">
            <a:avLst/>
          </a:prstGeom>
        </p:spPr>
      </p:pic>
      <p:sp>
        <p:nvSpPr>
          <p:cNvPr id="32" name="Textplatzhalter 5"/>
          <p:cNvSpPr txBox="1">
            <a:spLocks/>
          </p:cNvSpPr>
          <p:nvPr/>
        </p:nvSpPr>
        <p:spPr>
          <a:xfrm>
            <a:off x="9934740" y="1261793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=1.0</a:t>
            </a:r>
            <a:endParaRPr lang="de-DE" sz="1600" dirty="0" smtClean="0"/>
          </a:p>
        </p:txBody>
      </p:sp>
      <p:sp>
        <p:nvSpPr>
          <p:cNvPr id="34" name="Textplatzhalter 5"/>
          <p:cNvSpPr txBox="1">
            <a:spLocks/>
          </p:cNvSpPr>
          <p:nvPr/>
        </p:nvSpPr>
        <p:spPr>
          <a:xfrm>
            <a:off x="9922582" y="2459509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=1.01</a:t>
            </a:r>
            <a:endParaRPr lang="de-DE" sz="1600" dirty="0" smtClean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24" y="3190945"/>
            <a:ext cx="3140517" cy="31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5535827" y="958274"/>
            <a:ext cx="6614989" cy="29576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7" b="535"/>
          <a:stretch/>
        </p:blipFill>
        <p:spPr>
          <a:xfrm>
            <a:off x="8410846" y="1050536"/>
            <a:ext cx="3739970" cy="567977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873" b="568"/>
          <a:stretch/>
        </p:blipFill>
        <p:spPr>
          <a:xfrm>
            <a:off x="55113" y="958274"/>
            <a:ext cx="3791957" cy="57390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Combinations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071" y="3924732"/>
            <a:ext cx="2869012" cy="2869012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509" y="1050537"/>
            <a:ext cx="2744861" cy="27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5535827" y="958274"/>
            <a:ext cx="6614989" cy="29576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4" b="-20"/>
          <a:stretch/>
        </p:blipFill>
        <p:spPr>
          <a:xfrm>
            <a:off x="8340087" y="977430"/>
            <a:ext cx="3774092" cy="552222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8" b="-1141"/>
          <a:stretch/>
        </p:blipFill>
        <p:spPr>
          <a:xfrm>
            <a:off x="42895" y="958274"/>
            <a:ext cx="3944219" cy="58233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Combinations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32" y="1081729"/>
            <a:ext cx="2710709" cy="2710709"/>
          </a:xfrm>
          <a:prstGeom prst="rect">
            <a:avLst/>
          </a:prstGeom>
        </p:spPr>
      </p:pic>
      <p:sp>
        <p:nvSpPr>
          <p:cNvPr id="25" name="Textplatzhalter 5"/>
          <p:cNvSpPr txBox="1">
            <a:spLocks/>
          </p:cNvSpPr>
          <p:nvPr/>
        </p:nvSpPr>
        <p:spPr>
          <a:xfrm>
            <a:off x="7336636" y="260503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=4.87</a:t>
            </a:r>
            <a:endParaRPr lang="de-DE" sz="16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60" y="4039348"/>
            <a:ext cx="2818651" cy="2818651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>
            <a:off x="5898503" y="5620797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=5.56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36910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8269796" y="977429"/>
            <a:ext cx="3884031" cy="58324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5535827" y="958274"/>
            <a:ext cx="6614989" cy="29576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32" y="977429"/>
            <a:ext cx="2786011" cy="27860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Combinations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" y="977429"/>
            <a:ext cx="4161221" cy="573679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89" y="1233016"/>
            <a:ext cx="3653553" cy="512333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68" y="3935048"/>
            <a:ext cx="2893775" cy="28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6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Revisited: Cartesian Test, No Anisotropic Weighting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" y="1035462"/>
            <a:ext cx="4050851" cy="56804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52" y="1035462"/>
            <a:ext cx="4050851" cy="568046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4" y="1035462"/>
            <a:ext cx="4050851" cy="5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Cartesian Test, </a:t>
            </a:r>
            <a:r>
              <a:rPr lang="en-US" dirty="0"/>
              <a:t>N</a:t>
            </a:r>
            <a:r>
              <a:rPr lang="en-US" dirty="0" smtClean="0"/>
              <a:t>o Anisotropic Weighting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" y="1035462"/>
            <a:ext cx="4050851" cy="56804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52" y="1035462"/>
            <a:ext cx="4050851" cy="56804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51" y="1035462"/>
            <a:ext cx="4062339" cy="56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2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on Reconstruction and Chordal Profiles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847234" cy="51191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forward and backward calculation now using the emissivity matrices themselves, instead of channel geometries individually, hence calculating directly to and from the tomogram/phantom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</a:t>
            </a:r>
            <a:r>
              <a:rPr lang="en-US" dirty="0" smtClean="0"/>
              <a:t>omparing to input chordal profiles rather than archived ones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also found error in channel selection and mapping that cause restrictions to zero where no data has been provided or excluded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deleted broken and unusable channels from script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70" y="1880124"/>
            <a:ext cx="5237102" cy="318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Profiles and 20181010.032 Feedback Discharge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6" y="1262743"/>
            <a:ext cx="5590744" cy="4671320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9380263" y="227120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=94.85</a:t>
            </a:r>
            <a:endParaRPr lang="de-DE" sz="1600" dirty="0" smtClean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5" b="34223"/>
          <a:stretch/>
        </p:blipFill>
        <p:spPr>
          <a:xfrm>
            <a:off x="1077615" y="1173909"/>
            <a:ext cx="4960422" cy="4961332"/>
          </a:xfrm>
          <a:prstGeom prst="rect">
            <a:avLst/>
          </a:prstGeom>
        </p:spPr>
      </p:pic>
      <p:sp>
        <p:nvSpPr>
          <p:cNvPr id="21" name="Textplatzhalter 5"/>
          <p:cNvSpPr txBox="1">
            <a:spLocks/>
          </p:cNvSpPr>
          <p:nvPr/>
        </p:nvSpPr>
        <p:spPr>
          <a:xfrm>
            <a:off x="4128317" y="416965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=1.43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5552168" y="1015114"/>
            <a:ext cx="1649821" cy="42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 smtClean="0"/>
              <a:t>frad</a:t>
            </a:r>
            <a:r>
              <a:rPr lang="en-US" sz="2800" dirty="0" smtClean="0"/>
              <a:t>=33%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1848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Profiles and 20181010.032 Feedback Discharge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1" y="1243200"/>
            <a:ext cx="5679436" cy="4745427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9957597" y="2100830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</a:t>
            </a:r>
            <a:r>
              <a:rPr lang="en-US" sz="1400" dirty="0" smtClean="0"/>
              <a:t>2218</a:t>
            </a:r>
            <a:endParaRPr lang="de-DE" sz="1600" dirty="0" smtClean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0" b="34350"/>
          <a:stretch/>
        </p:blipFill>
        <p:spPr>
          <a:xfrm>
            <a:off x="915192" y="976594"/>
            <a:ext cx="5248389" cy="5232103"/>
          </a:xfrm>
          <a:prstGeom prst="rect">
            <a:avLst/>
          </a:prstGeom>
        </p:spPr>
      </p:pic>
      <p:sp>
        <p:nvSpPr>
          <p:cNvPr id="22" name="Textplatzhalter 5"/>
          <p:cNvSpPr txBox="1">
            <a:spLocks/>
          </p:cNvSpPr>
          <p:nvPr/>
        </p:nvSpPr>
        <p:spPr>
          <a:xfrm>
            <a:off x="4206166" y="402510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 01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5552168" y="1015114"/>
            <a:ext cx="1649821" cy="42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 smtClean="0"/>
              <a:t>frad</a:t>
            </a:r>
            <a:r>
              <a:rPr lang="en-US" sz="2800" dirty="0" smtClean="0"/>
              <a:t>=66%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416493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Profiles and 20181010.032 Feedback Discharge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97" y="1339789"/>
            <a:ext cx="5710786" cy="4835815"/>
          </a:xfrm>
          <a:prstGeom prst="rect">
            <a:avLst/>
          </a:prstGeom>
        </p:spPr>
      </p:pic>
      <p:sp>
        <p:nvSpPr>
          <p:cNvPr id="15" name="Textplatzhalter 5"/>
          <p:cNvSpPr txBox="1">
            <a:spLocks/>
          </p:cNvSpPr>
          <p:nvPr/>
        </p:nvSpPr>
        <p:spPr>
          <a:xfrm>
            <a:off x="9886529" y="2099934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</a:t>
            </a:r>
            <a:r>
              <a:rPr lang="en-US" sz="1400" dirty="0" smtClean="0"/>
              <a:t>2245</a:t>
            </a:r>
            <a:endParaRPr lang="de-DE" sz="1600" dirty="0" smtClean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0" b="34205"/>
          <a:stretch/>
        </p:blipFill>
        <p:spPr>
          <a:xfrm>
            <a:off x="1037112" y="1209902"/>
            <a:ext cx="4939535" cy="4765487"/>
          </a:xfrm>
          <a:prstGeom prst="rect">
            <a:avLst/>
          </a:prstGeom>
        </p:spPr>
      </p:pic>
      <p:sp>
        <p:nvSpPr>
          <p:cNvPr id="23" name="Textplatzhalter 5"/>
          <p:cNvSpPr txBox="1">
            <a:spLocks/>
          </p:cNvSpPr>
          <p:nvPr/>
        </p:nvSpPr>
        <p:spPr>
          <a:xfrm>
            <a:off x="4012426" y="39593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=1.05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5552168" y="1015114"/>
            <a:ext cx="1649821" cy="42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 smtClean="0"/>
              <a:t>frad</a:t>
            </a:r>
            <a:r>
              <a:rPr lang="en-US" sz="2800" dirty="0" smtClean="0"/>
              <a:t>=90%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41484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Profiles and 20181010.032 Feedback Discharge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30" y="1209074"/>
            <a:ext cx="5629687" cy="4767143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>
          <a:xfrm>
            <a:off x="9789595" y="1970026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</a:t>
            </a:r>
            <a:r>
              <a:rPr lang="en-US" sz="1400" dirty="0" smtClean="0"/>
              <a:t>4705</a:t>
            </a:r>
            <a:endParaRPr lang="de-DE" sz="1600" dirty="0" smtClean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2" b="34459"/>
          <a:stretch/>
        </p:blipFill>
        <p:spPr>
          <a:xfrm>
            <a:off x="849490" y="1106712"/>
            <a:ext cx="4993961" cy="5158923"/>
          </a:xfrm>
          <a:prstGeom prst="rect">
            <a:avLst/>
          </a:prstGeom>
        </p:spPr>
      </p:pic>
      <p:sp>
        <p:nvSpPr>
          <p:cNvPr id="24" name="Textplatzhalter 5"/>
          <p:cNvSpPr txBox="1">
            <a:spLocks/>
          </p:cNvSpPr>
          <p:nvPr/>
        </p:nvSpPr>
        <p:spPr>
          <a:xfrm>
            <a:off x="4043486" y="397752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=1.009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5560877" y="1015114"/>
            <a:ext cx="1780449" cy="42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 smtClean="0"/>
              <a:t>frad</a:t>
            </a:r>
            <a:r>
              <a:rPr lang="en-US" sz="2800" dirty="0" smtClean="0"/>
              <a:t>=100%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4080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9" y="974006"/>
            <a:ext cx="6148968" cy="5066750"/>
          </a:xfrm>
          <a:prstGeom prst="rect">
            <a:avLst/>
          </a:prstGeom>
        </p:spPr>
      </p:pic>
      <p:sp>
        <p:nvSpPr>
          <p:cNvPr id="27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9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8" name="Rechteck 7"/>
          <p:cNvSpPr/>
          <p:nvPr/>
        </p:nvSpPr>
        <p:spPr>
          <a:xfrm>
            <a:off x="1114697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9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8" y="965297"/>
            <a:ext cx="6148968" cy="5066750"/>
          </a:xfrm>
          <a:prstGeom prst="rect">
            <a:avLst/>
          </a:prstGeom>
        </p:spPr>
      </p:pic>
      <p:sp>
        <p:nvSpPr>
          <p:cNvPr id="25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8" name="Rechteck 27"/>
          <p:cNvSpPr/>
          <p:nvPr/>
        </p:nvSpPr>
        <p:spPr>
          <a:xfrm>
            <a:off x="1175660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1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8" y="982715"/>
            <a:ext cx="6148968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7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8" name="Rechteck 27"/>
          <p:cNvSpPr/>
          <p:nvPr/>
        </p:nvSpPr>
        <p:spPr>
          <a:xfrm>
            <a:off x="1254038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3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7" name="Rechteck 26"/>
          <p:cNvSpPr/>
          <p:nvPr/>
        </p:nvSpPr>
        <p:spPr>
          <a:xfrm>
            <a:off x="137596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1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6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7" name="Rechteck 26"/>
          <p:cNvSpPr/>
          <p:nvPr/>
        </p:nvSpPr>
        <p:spPr>
          <a:xfrm>
            <a:off x="1489162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5" name="Rechteck 24"/>
          <p:cNvSpPr/>
          <p:nvPr/>
        </p:nvSpPr>
        <p:spPr>
          <a:xfrm>
            <a:off x="1532706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66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on Reconstruction and Chordal Profiles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8112951" y="5628976"/>
            <a:ext cx="1561298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(current)</a:t>
            </a:r>
            <a:endParaRPr lang="de-DE" dirty="0" smtClean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2602927" y="5715221"/>
            <a:ext cx="179607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(previously)</a:t>
            </a:r>
            <a:endParaRPr lang="de-DE" dirty="0" smtClean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65" y="1504428"/>
            <a:ext cx="4041059" cy="404105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24" y="1465888"/>
            <a:ext cx="4132676" cy="41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2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25" name="Rechteck 24"/>
          <p:cNvSpPr/>
          <p:nvPr/>
        </p:nvSpPr>
        <p:spPr>
          <a:xfrm>
            <a:off x="160237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64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5" name="Rechteck 14"/>
          <p:cNvSpPr/>
          <p:nvPr/>
        </p:nvSpPr>
        <p:spPr>
          <a:xfrm>
            <a:off x="1645916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1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3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4" name="Rechteck 13"/>
          <p:cNvSpPr/>
          <p:nvPr/>
        </p:nvSpPr>
        <p:spPr>
          <a:xfrm>
            <a:off x="1733009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6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1" y="982715"/>
            <a:ext cx="6064001" cy="506675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20" y="982715"/>
            <a:ext cx="5983505" cy="50667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Revisited: Test of 20180725.044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09460" y="1666542"/>
            <a:ext cx="2981155" cy="762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KJM magnetic configuration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366"/>
            <a:ext cx="2940252" cy="2914000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0" y="2501155"/>
            <a:ext cx="2976747" cy="34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chordal profile </a:t>
            </a:r>
            <a:r>
              <a:rPr lang="en-US" dirty="0" err="1" smtClean="0"/>
              <a:t>HBCm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13" name="Rechteck 12"/>
          <p:cNvSpPr/>
          <p:nvPr/>
        </p:nvSpPr>
        <p:spPr>
          <a:xfrm>
            <a:off x="1802673" y="2868493"/>
            <a:ext cx="45719" cy="2609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96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Revisiting: Phantom Tests with Anisotropy Tests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9" name="Textplatzhalter 5"/>
          <p:cNvSpPr txBox="1">
            <a:spLocks/>
          </p:cNvSpPr>
          <p:nvPr/>
        </p:nvSpPr>
        <p:spPr>
          <a:xfrm>
            <a:off x="479425" y="1092173"/>
            <a:ext cx="5847234" cy="51191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forward and backward calculation from and tomogram/phantom with MSD (mean square deviation) error and </a:t>
            </a:r>
            <a:r>
              <a:rPr lang="el-GR" dirty="0"/>
              <a:t>Χ</a:t>
            </a:r>
            <a:r>
              <a:rPr lang="de-DE" dirty="0" smtClean="0"/>
              <a:t>² </a:t>
            </a:r>
            <a:r>
              <a:rPr lang="de-DE" dirty="0" err="1" smtClean="0"/>
              <a:t>measurement</a:t>
            </a: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</a:t>
            </a:r>
            <a:r>
              <a:rPr lang="en-US" dirty="0" smtClean="0"/>
              <a:t>or different phantoms and same geometry scanning the core and edge weighting factor for emissivity matrices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55" y="940540"/>
            <a:ext cx="3937881" cy="55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2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Revisiting: Phantom Tests with Anisotropy Tests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18.06.2020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" name="Textplatzhalter 5"/>
          <p:cNvSpPr txBox="1">
            <a:spLocks/>
          </p:cNvSpPr>
          <p:nvPr/>
        </p:nvSpPr>
        <p:spPr>
          <a:xfrm>
            <a:off x="479425" y="1092173"/>
            <a:ext cx="5847234" cy="51191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forward and backward calculation from and tomogram/phantom with MSD (mean square deviation) error and </a:t>
            </a:r>
            <a:r>
              <a:rPr lang="el-GR" dirty="0"/>
              <a:t>Χ</a:t>
            </a:r>
            <a:r>
              <a:rPr lang="de-DE" dirty="0" smtClean="0"/>
              <a:t>² </a:t>
            </a:r>
            <a:r>
              <a:rPr lang="de-DE" dirty="0" err="1" smtClean="0"/>
              <a:t>measurement</a:t>
            </a: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</a:t>
            </a:r>
            <a:r>
              <a:rPr lang="en-US" dirty="0" smtClean="0"/>
              <a:t>or different phantoms and same geometry scanning the core and edge weighting factor for emissivity matrices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</a:t>
            </a:r>
            <a:r>
              <a:rPr lang="en-US" dirty="0" smtClean="0"/>
              <a:t>valuating X</a:t>
            </a:r>
            <a:r>
              <a:rPr lang="de-DE" dirty="0" smtClean="0"/>
              <a:t>², MSD</a:t>
            </a:r>
            <a:r>
              <a:rPr lang="en-US" dirty="0" smtClean="0"/>
              <a:t> for every test individually, aiming for best reconstruction of the phantom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8" y="1081929"/>
            <a:ext cx="5387741" cy="53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5" b="34414"/>
          <a:stretch/>
        </p:blipFill>
        <p:spPr>
          <a:xfrm>
            <a:off x="1" y="904776"/>
            <a:ext cx="4197178" cy="39209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36367" r="478" b="33934"/>
          <a:stretch/>
        </p:blipFill>
        <p:spPr>
          <a:xfrm>
            <a:off x="37069" y="4890939"/>
            <a:ext cx="4160109" cy="175062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t="36156" b="33934"/>
          <a:stretch/>
        </p:blipFill>
        <p:spPr>
          <a:xfrm>
            <a:off x="4316788" y="3073662"/>
            <a:ext cx="4183473" cy="1797684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7045777" y="3082848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</a:t>
            </a:r>
            <a:endParaRPr lang="de-DE" sz="1600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422821" y="4877050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308284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=1.25,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=0.8</a:t>
            </a:r>
            <a:endParaRPr lang="de-DE" sz="1600" dirty="0" smtClean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36276" r="-608" b="34055"/>
          <a:stretch/>
        </p:blipFill>
        <p:spPr>
          <a:xfrm>
            <a:off x="4238551" y="1189462"/>
            <a:ext cx="4339946" cy="1826179"/>
          </a:xfrm>
          <a:prstGeom prst="rect">
            <a:avLst/>
          </a:prstGeom>
        </p:spPr>
      </p:pic>
      <p:sp>
        <p:nvSpPr>
          <p:cNvPr id="25" name="Textplatzhalter 5"/>
          <p:cNvSpPr txBox="1">
            <a:spLocks/>
          </p:cNvSpPr>
          <p:nvPr/>
        </p:nvSpPr>
        <p:spPr>
          <a:xfrm>
            <a:off x="7045776" y="1183758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1.35</a:t>
            </a:r>
            <a:endParaRPr lang="de-DE" sz="1600" dirty="0" smtClean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35796" r="-28" b="33934"/>
          <a:stretch/>
        </p:blipFill>
        <p:spPr>
          <a:xfrm>
            <a:off x="4248666" y="4819422"/>
            <a:ext cx="4329831" cy="184622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t="36396" r="815" b="34054"/>
          <a:stretch/>
        </p:blipFill>
        <p:spPr>
          <a:xfrm>
            <a:off x="8357789" y="1181693"/>
            <a:ext cx="4366053" cy="1826615"/>
          </a:xfrm>
          <a:prstGeom prst="rect">
            <a:avLst/>
          </a:prstGeom>
        </p:spPr>
      </p:pic>
      <p:sp>
        <p:nvSpPr>
          <p:cNvPr id="20" name="Textplatzhalter 5"/>
          <p:cNvSpPr txBox="1">
            <a:spLocks/>
          </p:cNvSpPr>
          <p:nvPr/>
        </p:nvSpPr>
        <p:spPr>
          <a:xfrm>
            <a:off x="11152888" y="1189462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</a:t>
            </a:r>
            <a:endParaRPr lang="de-DE" sz="1600" dirty="0" smtClean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6892689" y="481942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1.45</a:t>
            </a:r>
            <a:endParaRPr lang="de-DE" sz="1600" dirty="0" smtClean="0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t="35795" r="767" b="34054"/>
          <a:stretch/>
        </p:blipFill>
        <p:spPr>
          <a:xfrm>
            <a:off x="8342524" y="3000539"/>
            <a:ext cx="4300620" cy="1870807"/>
          </a:xfrm>
          <a:prstGeom prst="rect">
            <a:avLst/>
          </a:prstGeom>
        </p:spPr>
      </p:pic>
      <p:sp>
        <p:nvSpPr>
          <p:cNvPr id="29" name="Rechteck 28"/>
          <p:cNvSpPr/>
          <p:nvPr/>
        </p:nvSpPr>
        <p:spPr>
          <a:xfrm>
            <a:off x="7869433" y="1156755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7775931" y="3077913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831100" y="4761401"/>
            <a:ext cx="893967" cy="195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platzhalter 5"/>
          <p:cNvSpPr txBox="1">
            <a:spLocks/>
          </p:cNvSpPr>
          <p:nvPr/>
        </p:nvSpPr>
        <p:spPr>
          <a:xfrm>
            <a:off x="11061102" y="3054990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1.55</a:t>
            </a:r>
            <a:endParaRPr lang="de-DE" sz="1600" dirty="0" smtClean="0"/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36396" r="-779" b="33934"/>
          <a:stretch/>
        </p:blipFill>
        <p:spPr>
          <a:xfrm>
            <a:off x="8319274" y="4867440"/>
            <a:ext cx="4413652" cy="1854035"/>
          </a:xfrm>
          <a:prstGeom prst="rect">
            <a:avLst/>
          </a:prstGeom>
        </p:spPr>
      </p:pic>
      <p:sp>
        <p:nvSpPr>
          <p:cNvPr id="34" name="Textplatzhalter 5"/>
          <p:cNvSpPr txBox="1">
            <a:spLocks/>
          </p:cNvSpPr>
          <p:nvPr/>
        </p:nvSpPr>
        <p:spPr>
          <a:xfrm>
            <a:off x="11015163" y="4885076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1958186" y="44401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=13.6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024760" y="62251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=8.0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433806" y="2580926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=8.83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525933" y="440710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=12.27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6464114" y="6192326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=1.094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524637" y="265678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=1.43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10671278" y="4407104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=2.0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10710123" y="6271199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=6.98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8499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4234249" y="4776374"/>
            <a:ext cx="4096786" cy="2052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36276" r="422" b="34055"/>
          <a:stretch/>
        </p:blipFill>
        <p:spPr>
          <a:xfrm>
            <a:off x="4183046" y="2957633"/>
            <a:ext cx="4285452" cy="181874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35916" r="-779" b="34174"/>
          <a:stretch/>
        </p:blipFill>
        <p:spPr>
          <a:xfrm>
            <a:off x="4234249" y="1167301"/>
            <a:ext cx="4246639" cy="1798321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8221211" y="904776"/>
            <a:ext cx="3884031" cy="59244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151" b="65528"/>
          <a:stretch/>
        </p:blipFill>
        <p:spPr>
          <a:xfrm>
            <a:off x="1" y="904776"/>
            <a:ext cx="4234248" cy="20608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Core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t="36156" r="-92" b="34294"/>
          <a:stretch/>
        </p:blipFill>
        <p:spPr>
          <a:xfrm>
            <a:off x="0" y="2965622"/>
            <a:ext cx="4183045" cy="1771135"/>
          </a:xfrm>
          <a:prstGeom prst="rect">
            <a:avLst/>
          </a:prstGeom>
        </p:spPr>
      </p:pic>
      <p:sp>
        <p:nvSpPr>
          <p:cNvPr id="35" name="Textplatzhalter 5"/>
          <p:cNvSpPr txBox="1">
            <a:spLocks/>
          </p:cNvSpPr>
          <p:nvPr/>
        </p:nvSpPr>
        <p:spPr>
          <a:xfrm>
            <a:off x="2592538" y="3007061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1.65</a:t>
            </a:r>
            <a:endParaRPr lang="de-DE" sz="16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36156" r="-1122" b="34294"/>
          <a:stretch/>
        </p:blipFill>
        <p:spPr>
          <a:xfrm>
            <a:off x="-31175" y="4731432"/>
            <a:ext cx="4265424" cy="1781485"/>
          </a:xfrm>
          <a:prstGeom prst="rect">
            <a:avLst/>
          </a:prstGeom>
        </p:spPr>
      </p:pic>
      <p:sp>
        <p:nvSpPr>
          <p:cNvPr id="36" name="Textplatzhalter 5"/>
          <p:cNvSpPr txBox="1">
            <a:spLocks/>
          </p:cNvSpPr>
          <p:nvPr/>
        </p:nvSpPr>
        <p:spPr>
          <a:xfrm>
            <a:off x="2658440" y="4739975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884452" y="118946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1.75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884452" y="2992588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1.8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=28.75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2367951" y="60789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=82.28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6593963" y="254480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²=180.9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6614779" y="434312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²=317.9</a:t>
            </a:r>
            <a:endParaRPr lang="de-DE" sz="1600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4" r="-3210"/>
          <a:stretch/>
        </p:blipFill>
        <p:spPr>
          <a:xfrm>
            <a:off x="8498961" y="4857710"/>
            <a:ext cx="3560454" cy="1633310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 b="49765"/>
          <a:stretch/>
        </p:blipFill>
        <p:spPr>
          <a:xfrm>
            <a:off x="4336583" y="4871807"/>
            <a:ext cx="3671325" cy="185203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36396"/>
          <a:stretch/>
        </p:blipFill>
        <p:spPr>
          <a:xfrm>
            <a:off x="8402537" y="1452527"/>
            <a:ext cx="3662675" cy="3278905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0" t="74" r="16464" b="93783"/>
          <a:stretch/>
        </p:blipFill>
        <p:spPr>
          <a:xfrm>
            <a:off x="8837103" y="1226025"/>
            <a:ext cx="2239860" cy="2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t="36036" r="251" b="34174"/>
          <a:stretch/>
        </p:blipFill>
        <p:spPr>
          <a:xfrm>
            <a:off x="-42728" y="4815015"/>
            <a:ext cx="4210696" cy="180043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" t="35796" r="478" b="34174"/>
          <a:stretch/>
        </p:blipFill>
        <p:spPr>
          <a:xfrm>
            <a:off x="8143752" y="4798542"/>
            <a:ext cx="4526382" cy="191147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7" t="36396" r="1152" b="34295"/>
          <a:stretch/>
        </p:blipFill>
        <p:spPr>
          <a:xfrm>
            <a:off x="8110801" y="2998526"/>
            <a:ext cx="4466778" cy="181649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36276" r="-701" b="34415"/>
          <a:stretch/>
        </p:blipFill>
        <p:spPr>
          <a:xfrm>
            <a:off x="8278084" y="1187895"/>
            <a:ext cx="4383802" cy="178870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t="36275" r="-92" b="33935"/>
          <a:stretch/>
        </p:blipFill>
        <p:spPr>
          <a:xfrm>
            <a:off x="4175228" y="4861292"/>
            <a:ext cx="4331088" cy="184872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35675" r="422" b="34295"/>
          <a:stretch/>
        </p:blipFill>
        <p:spPr>
          <a:xfrm>
            <a:off x="4231477" y="2976604"/>
            <a:ext cx="4270940" cy="18569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36156" r="422" b="34054"/>
          <a:stretch/>
        </p:blipFill>
        <p:spPr>
          <a:xfrm>
            <a:off x="4248667" y="1189463"/>
            <a:ext cx="4253750" cy="181884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" b="34414"/>
          <a:stretch/>
        </p:blipFill>
        <p:spPr>
          <a:xfrm>
            <a:off x="19193" y="943135"/>
            <a:ext cx="4103923" cy="38762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Edge Scan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24442" y="1086071"/>
            <a:ext cx="893967" cy="115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2664712" y="4923145"/>
            <a:ext cx="416240" cy="211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0.6</a:t>
            </a:r>
            <a:endParaRPr lang="de-DE" sz="1400" dirty="0" smtClean="0"/>
          </a:p>
        </p:txBody>
      </p:sp>
      <p:sp>
        <p:nvSpPr>
          <p:cNvPr id="14" name="Textplatzhalter 5"/>
          <p:cNvSpPr txBox="1">
            <a:spLocks/>
          </p:cNvSpPr>
          <p:nvPr/>
        </p:nvSpPr>
        <p:spPr>
          <a:xfrm>
            <a:off x="7045777" y="3082848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0.7</a:t>
            </a:r>
            <a:endParaRPr lang="de-DE" sz="1600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422821" y="4877050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5"/>
          <p:cNvSpPr txBox="1">
            <a:spLocks/>
          </p:cNvSpPr>
          <p:nvPr/>
        </p:nvSpPr>
        <p:spPr>
          <a:xfrm>
            <a:off x="2183161" y="3082848"/>
            <a:ext cx="1239660" cy="54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Kcore</a:t>
            </a:r>
            <a:r>
              <a:rPr lang="en-US" sz="1400" dirty="0" smtClean="0"/>
              <a:t>=1.5, </a:t>
            </a:r>
            <a:r>
              <a:rPr lang="en-US" sz="1400" dirty="0" err="1" smtClean="0"/>
              <a:t>kdiff</a:t>
            </a:r>
            <a:r>
              <a:rPr lang="en-US" sz="1400" dirty="0" smtClean="0"/>
              <a:t>=0.55</a:t>
            </a:r>
            <a:endParaRPr lang="de-DE" sz="1600" dirty="0" smtClean="0"/>
          </a:p>
        </p:txBody>
      </p:sp>
      <p:sp>
        <p:nvSpPr>
          <p:cNvPr id="25" name="Textplatzhalter 5"/>
          <p:cNvSpPr txBox="1">
            <a:spLocks/>
          </p:cNvSpPr>
          <p:nvPr/>
        </p:nvSpPr>
        <p:spPr>
          <a:xfrm>
            <a:off x="7045776" y="1183758"/>
            <a:ext cx="590699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0.65</a:t>
            </a:r>
            <a:endParaRPr lang="de-DE" sz="1600" dirty="0" smtClean="0"/>
          </a:p>
        </p:txBody>
      </p:sp>
      <p:sp>
        <p:nvSpPr>
          <p:cNvPr id="20" name="Textplatzhalter 5"/>
          <p:cNvSpPr txBox="1">
            <a:spLocks/>
          </p:cNvSpPr>
          <p:nvPr/>
        </p:nvSpPr>
        <p:spPr>
          <a:xfrm>
            <a:off x="11152888" y="1189462"/>
            <a:ext cx="465668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0.8</a:t>
            </a:r>
            <a:endParaRPr lang="de-DE" sz="1600" dirty="0" smtClean="0"/>
          </a:p>
        </p:txBody>
      </p:sp>
      <p:sp>
        <p:nvSpPr>
          <p:cNvPr id="27" name="Textplatzhalter 5"/>
          <p:cNvSpPr txBox="1">
            <a:spLocks/>
          </p:cNvSpPr>
          <p:nvPr/>
        </p:nvSpPr>
        <p:spPr>
          <a:xfrm>
            <a:off x="6892689" y="4819422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0.75</a:t>
            </a:r>
            <a:endParaRPr lang="de-DE" sz="1600" dirty="0" smtClean="0"/>
          </a:p>
        </p:txBody>
      </p:sp>
      <p:sp>
        <p:nvSpPr>
          <p:cNvPr id="29" name="Rechteck 28"/>
          <p:cNvSpPr/>
          <p:nvPr/>
        </p:nvSpPr>
        <p:spPr>
          <a:xfrm>
            <a:off x="7869433" y="1156755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platzhalter 5"/>
          <p:cNvSpPr txBox="1">
            <a:spLocks/>
          </p:cNvSpPr>
          <p:nvPr/>
        </p:nvSpPr>
        <p:spPr>
          <a:xfrm>
            <a:off x="11061102" y="3054990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0.85</a:t>
            </a:r>
            <a:endParaRPr lang="de-DE" sz="1600" dirty="0" smtClean="0"/>
          </a:p>
        </p:txBody>
      </p:sp>
      <p:sp>
        <p:nvSpPr>
          <p:cNvPr id="34" name="Textplatzhalter 5"/>
          <p:cNvSpPr txBox="1">
            <a:spLocks/>
          </p:cNvSpPr>
          <p:nvPr/>
        </p:nvSpPr>
        <p:spPr>
          <a:xfrm>
            <a:off x="11015163" y="4885076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0.9</a:t>
            </a:r>
            <a:endParaRPr lang="de-DE" sz="1600" dirty="0" smtClean="0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=11.63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301544" y="6177406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=6.58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421586" y="264591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=3.01</a:t>
            </a:r>
            <a:endParaRPr lang="de-DE" sz="1600" dirty="0" smtClean="0"/>
          </a:p>
        </p:txBody>
      </p:sp>
      <p:sp>
        <p:nvSpPr>
          <p:cNvPr id="38" name="Textplatzhalter 5"/>
          <p:cNvSpPr txBox="1">
            <a:spLocks/>
          </p:cNvSpPr>
          <p:nvPr/>
        </p:nvSpPr>
        <p:spPr>
          <a:xfrm>
            <a:off x="6543916" y="438993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=1.99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10540917" y="2568378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=1.43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10638699" y="4426931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=1.27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10724674" y="6362805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=1.09</a:t>
            </a:r>
            <a:endParaRPr lang="de-DE" sz="1600" dirty="0" smtClean="0"/>
          </a:p>
        </p:txBody>
      </p:sp>
      <p:sp>
        <p:nvSpPr>
          <p:cNvPr id="42" name="Textplatzhalter 5"/>
          <p:cNvSpPr txBox="1">
            <a:spLocks/>
          </p:cNvSpPr>
          <p:nvPr/>
        </p:nvSpPr>
        <p:spPr>
          <a:xfrm>
            <a:off x="6623373" y="6328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=1.69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29320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t="35916" r="78" b="34054"/>
          <a:stretch/>
        </p:blipFill>
        <p:spPr>
          <a:xfrm>
            <a:off x="4085542" y="1131797"/>
            <a:ext cx="4210762" cy="181185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" t="36276" r="78" b="33694"/>
          <a:stretch/>
        </p:blipFill>
        <p:spPr>
          <a:xfrm>
            <a:off x="-107519" y="4762844"/>
            <a:ext cx="4310777" cy="18422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36036" r="1656" b="34414"/>
          <a:stretch/>
        </p:blipFill>
        <p:spPr>
          <a:xfrm>
            <a:off x="-31965" y="2943656"/>
            <a:ext cx="4235223" cy="1796320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4234248" y="3041456"/>
            <a:ext cx="4291913" cy="378777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8362026" y="3041456"/>
            <a:ext cx="3805260" cy="37877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151" b="65528"/>
          <a:stretch/>
        </p:blipFill>
        <p:spPr>
          <a:xfrm>
            <a:off x="1" y="904776"/>
            <a:ext cx="4234248" cy="20608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Phantoms: Asymmetric Spot Core Scan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58400" y="1074132"/>
            <a:ext cx="893967" cy="11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platzhalter 5"/>
          <p:cNvSpPr txBox="1">
            <a:spLocks/>
          </p:cNvSpPr>
          <p:nvPr/>
        </p:nvSpPr>
        <p:spPr>
          <a:xfrm>
            <a:off x="2592538" y="3007061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0</a:t>
            </a:r>
            <a:r>
              <a:rPr lang="en-US" sz="1400" dirty="0" smtClean="0"/>
              <a:t>.95</a:t>
            </a:r>
            <a:endParaRPr lang="de-DE" sz="1600" dirty="0" smtClean="0"/>
          </a:p>
        </p:txBody>
      </p:sp>
      <p:sp>
        <p:nvSpPr>
          <p:cNvPr id="36" name="Textplatzhalter 5"/>
          <p:cNvSpPr txBox="1">
            <a:spLocks/>
          </p:cNvSpPr>
          <p:nvPr/>
        </p:nvSpPr>
        <p:spPr>
          <a:xfrm>
            <a:off x="2658440" y="4739975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1.0</a:t>
            </a:r>
            <a:endParaRPr lang="de-DE" sz="1600" dirty="0" smtClean="0"/>
          </a:p>
        </p:txBody>
      </p:sp>
      <p:sp>
        <p:nvSpPr>
          <p:cNvPr id="37" name="Textplatzhalter 5"/>
          <p:cNvSpPr txBox="1">
            <a:spLocks/>
          </p:cNvSpPr>
          <p:nvPr/>
        </p:nvSpPr>
        <p:spPr>
          <a:xfrm>
            <a:off x="6760023" y="1194267"/>
            <a:ext cx="554316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1.05</a:t>
            </a:r>
            <a:endParaRPr lang="de-DE" sz="1600" dirty="0" smtClean="0"/>
          </a:p>
        </p:txBody>
      </p:sp>
      <p:sp>
        <p:nvSpPr>
          <p:cNvPr id="39" name="Textplatzhalter 5"/>
          <p:cNvSpPr txBox="1">
            <a:spLocks/>
          </p:cNvSpPr>
          <p:nvPr/>
        </p:nvSpPr>
        <p:spPr>
          <a:xfrm>
            <a:off x="2302049" y="4329592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=1.04</a:t>
            </a:r>
            <a:endParaRPr lang="de-DE" sz="1600" dirty="0" smtClean="0"/>
          </a:p>
        </p:txBody>
      </p:sp>
      <p:sp>
        <p:nvSpPr>
          <p:cNvPr id="40" name="Textplatzhalter 5"/>
          <p:cNvSpPr txBox="1">
            <a:spLocks/>
          </p:cNvSpPr>
          <p:nvPr/>
        </p:nvSpPr>
        <p:spPr>
          <a:xfrm>
            <a:off x="2367951" y="6078983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</a:t>
            </a:r>
            <a:r>
              <a:rPr lang="en-US" sz="1400" dirty="0" smtClean="0"/>
              <a:t>=11.7</a:t>
            </a:r>
            <a:endParaRPr lang="de-DE" sz="1600" dirty="0" smtClean="0"/>
          </a:p>
        </p:txBody>
      </p:sp>
      <p:sp>
        <p:nvSpPr>
          <p:cNvPr id="41" name="Textplatzhalter 5"/>
          <p:cNvSpPr txBox="1">
            <a:spLocks/>
          </p:cNvSpPr>
          <p:nvPr/>
        </p:nvSpPr>
        <p:spPr>
          <a:xfrm>
            <a:off x="6380204" y="2584804"/>
            <a:ext cx="844805" cy="274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X</a:t>
            </a:r>
            <a:r>
              <a:rPr lang="de-DE" sz="1400" dirty="0" smtClean="0"/>
              <a:t>²=10.07</a:t>
            </a:r>
            <a:endParaRPr lang="de-DE" sz="1600" dirty="0" smtClean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60" y="3077567"/>
            <a:ext cx="3715554" cy="3715554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36080" r="1"/>
          <a:stretch/>
        </p:blipFill>
        <p:spPr>
          <a:xfrm>
            <a:off x="8438290" y="3361720"/>
            <a:ext cx="3652732" cy="33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9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Microsoft Office PowerPoint</Application>
  <PresentationFormat>Breitbild</PresentationFormat>
  <Paragraphs>233</Paragraphs>
  <Slides>33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Arial Narrow</vt:lpstr>
      <vt:lpstr>Calibri</vt:lpstr>
      <vt:lpstr>Wingdings</vt:lpstr>
      <vt:lpstr>Office</vt:lpstr>
      <vt:lpstr>Report 06/08/2020</vt:lpstr>
      <vt:lpstr>Improvement on Reconstruction and Chordal Profiles</vt:lpstr>
      <vt:lpstr>Improvement on Reconstruction and Chordal Profiles</vt:lpstr>
      <vt:lpstr>Revisiting: Phantom Tests with Anisotropy Tests</vt:lpstr>
      <vt:lpstr>Revisiting: Phantom Tests with Anisotropy Tests</vt:lpstr>
      <vt:lpstr>Phantoms: Asymmetric Spot Core Scan</vt:lpstr>
      <vt:lpstr>Phantoms: Asymmetric Spot Core Scan</vt:lpstr>
      <vt:lpstr>Phantoms: Asymmetric Spot Edge Scan</vt:lpstr>
      <vt:lpstr>Phantoms: Asymmetric Spot Core Scan</vt:lpstr>
      <vt:lpstr>Phantoms: Asymmetric Spot (Flipped) Edge Scan</vt:lpstr>
      <vt:lpstr>Phantoms: Ring inside LCFS Core Scan</vt:lpstr>
      <vt:lpstr>Phantoms: Ring inside LCFS Core Scan</vt:lpstr>
      <vt:lpstr>Phantoms: Ring outside LCFS Scan</vt:lpstr>
      <vt:lpstr>Phantoms: Island Mimic outside LCFS Scan</vt:lpstr>
      <vt:lpstr>Phantoms: Combinations</vt:lpstr>
      <vt:lpstr>Phantoms: Combinations</vt:lpstr>
      <vt:lpstr>Phantoms: Combinations</vt:lpstr>
      <vt:lpstr>Revisited: Cartesian Test, No Anisotropic Weighting</vt:lpstr>
      <vt:lpstr>Revisited: Cartesian Test, No Anisotropic Weighting</vt:lpstr>
      <vt:lpstr>STRAHL Profiles and 20181010.032 Feedback Discharge</vt:lpstr>
      <vt:lpstr>STRAHL Profiles and 20181010.032 Feedback Discharge</vt:lpstr>
      <vt:lpstr>STRAHL Profiles and 20181010.032 Feedback Discharge</vt:lpstr>
      <vt:lpstr>STRAHL Profiles and 20181010.032 Feedback Discharge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  <vt:lpstr>Revisited: Test of 20180725.044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262</cp:revision>
  <dcterms:created xsi:type="dcterms:W3CDTF">2018-08-24T10:28:29Z</dcterms:created>
  <dcterms:modified xsi:type="dcterms:W3CDTF">2020-06-19T08:30:27Z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